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69" r:id="rId2"/>
    <p:sldId id="266" r:id="rId3"/>
    <p:sldId id="265" r:id="rId4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Arial Narrow" panose="020B0606020202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4622" autoAdjust="0"/>
  </p:normalViewPr>
  <p:slideViewPr>
    <p:cSldViewPr>
      <p:cViewPr varScale="1">
        <p:scale>
          <a:sx n="37" d="100"/>
          <a:sy n="37" d="100"/>
        </p:scale>
        <p:origin x="112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EB210-012F-4772-A2BF-F4B7359729B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B3DA0-9CAD-4428-BA29-9144E029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1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Arial Narrow" panose="020B0606020202030204" pitchFamily="34" charset="0"/>
              </a:rPr>
              <a:t>How to build a trustworthy industrial AI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The answer is increasing </a:t>
            </a:r>
          </a:p>
          <a:p>
            <a:r>
              <a:rPr lang="en-US" sz="1200" b="1" dirty="0" err="1">
                <a:latin typeface="Arial Narrow" panose="020B0606020202030204" pitchFamily="34" charset="0"/>
              </a:rPr>
              <a:t>Explainability</a:t>
            </a:r>
            <a:r>
              <a:rPr lang="en-US" sz="1200" b="1" dirty="0">
                <a:latin typeface="Arial Narrow" panose="020B0606020202030204" pitchFamily="34" charset="0"/>
              </a:rPr>
              <a:t> / Interpretability of AI</a:t>
            </a:r>
          </a:p>
          <a:p>
            <a:endParaRPr lang="en-US" sz="1200" b="1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 Narrow" panose="020B0606020202030204" pitchFamily="34" charset="0"/>
              </a:rPr>
              <a:t>provide human-understandable explanations for the behavior of black-box AI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 Narrow" panose="020B0606020202030204" pitchFamily="34" charset="0"/>
              </a:rPr>
              <a:t>to ensure certain properties are guaranteed due to interpretability itself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 Narrow" panose="020B0606020202030204" pitchFamily="34" charset="0"/>
              </a:rPr>
              <a:t>the fundamental to the industrial AI applications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200" dirty="0">
              <a:latin typeface="Arial Narrow" panose="020B0606020202030204" pitchFamily="3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200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0292-D13F-4467-A1B9-FD597FDA19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Arial Narrow" panose="020B0606020202030204" pitchFamily="34" charset="0"/>
              </a:rPr>
              <a:t>How to build a trustworthy industrial AI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The answer is increasing </a:t>
            </a:r>
          </a:p>
          <a:p>
            <a:r>
              <a:rPr lang="en-US" sz="1200" b="1" dirty="0" err="1">
                <a:latin typeface="Arial Narrow" panose="020B0606020202030204" pitchFamily="34" charset="0"/>
              </a:rPr>
              <a:t>Explainability</a:t>
            </a:r>
            <a:r>
              <a:rPr lang="en-US" sz="1200" b="1" dirty="0">
                <a:latin typeface="Arial Narrow" panose="020B0606020202030204" pitchFamily="34" charset="0"/>
              </a:rPr>
              <a:t> / Interpretability of AI</a:t>
            </a:r>
          </a:p>
          <a:p>
            <a:endParaRPr lang="en-US" sz="1200" b="1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 Narrow" panose="020B0606020202030204" pitchFamily="34" charset="0"/>
              </a:rPr>
              <a:t>provide human-understandable explanations for the behavior of black-box AI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 Narrow" panose="020B0606020202030204" pitchFamily="34" charset="0"/>
              </a:rPr>
              <a:t>to ensure certain properties are guaranteed due to interpretability itself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 Narrow" panose="020B0606020202030204" pitchFamily="34" charset="0"/>
              </a:rPr>
              <a:t>the fundamental to the industrial AI applications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200" dirty="0">
              <a:latin typeface="Arial Narrow" panose="020B0606020202030204" pitchFamily="3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200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0292-D13F-4467-A1B9-FD597FDA19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enonstack.com/blog/data-science/log-analytics-with-deep-learning-and-machine-learning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xenonstack.com/blog/data-science/log-analytics-with-deep-learning-and-machine-learni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4E6030-4F63-1A36-8075-E7D873B9814C}"/>
              </a:ext>
            </a:extLst>
          </p:cNvPr>
          <p:cNvSpPr/>
          <p:nvPr/>
        </p:nvSpPr>
        <p:spPr>
          <a:xfrm flipV="1">
            <a:off x="0" y="10083511"/>
            <a:ext cx="18288000" cy="68579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5C9D1-CC07-83AF-BC2E-7C451A44B4BA}"/>
              </a:ext>
            </a:extLst>
          </p:cNvPr>
          <p:cNvSpPr/>
          <p:nvPr/>
        </p:nvSpPr>
        <p:spPr>
          <a:xfrm>
            <a:off x="0" y="1057013"/>
            <a:ext cx="18288000" cy="68579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1A4CD-DBF0-1E8C-A621-A9ED01AB9B71}"/>
              </a:ext>
            </a:extLst>
          </p:cNvPr>
          <p:cNvSpPr/>
          <p:nvPr/>
        </p:nvSpPr>
        <p:spPr>
          <a:xfrm>
            <a:off x="12243732" y="-2"/>
            <a:ext cx="893427" cy="1679505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06DB084-6B6F-64DE-6E97-D256AE74E5DE}"/>
              </a:ext>
            </a:extLst>
          </p:cNvPr>
          <p:cNvSpPr/>
          <p:nvPr/>
        </p:nvSpPr>
        <p:spPr>
          <a:xfrm>
            <a:off x="327172" y="1679502"/>
            <a:ext cx="868259" cy="120052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EF5FB-BD31-0B06-226A-C5896BA24484}"/>
              </a:ext>
            </a:extLst>
          </p:cNvPr>
          <p:cNvSpPr txBox="1"/>
          <p:nvPr/>
        </p:nvSpPr>
        <p:spPr>
          <a:xfrm>
            <a:off x="1520732" y="1663158"/>
            <a:ext cx="986667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Arial Narrow" panose="020B0606020202030204" pitchFamily="34" charset="0"/>
              </a:rPr>
              <a:t>Gereklilikleri</a:t>
            </a:r>
            <a:r>
              <a:rPr lang="en-US" sz="4800" dirty="0">
                <a:latin typeface="Arial Narrow" panose="020B0606020202030204" pitchFamily="34" charset="0"/>
              </a:rPr>
              <a:t> </a:t>
            </a:r>
            <a:r>
              <a:rPr lang="en-US" sz="4800" dirty="0" err="1">
                <a:latin typeface="Arial Narrow" panose="020B0606020202030204" pitchFamily="34" charset="0"/>
              </a:rPr>
              <a:t>nükleer</a:t>
            </a:r>
            <a:r>
              <a:rPr lang="en-US" sz="4800" dirty="0">
                <a:latin typeface="Arial Narrow" panose="020B0606020202030204" pitchFamily="34" charset="0"/>
              </a:rPr>
              <a:t> </a:t>
            </a:r>
            <a:r>
              <a:rPr lang="en-US" sz="4800" dirty="0" err="1" smtClean="0">
                <a:latin typeface="Arial Narrow" panose="020B0606020202030204" pitchFamily="34" charset="0"/>
              </a:rPr>
              <a:t>endüstri</a:t>
            </a:r>
            <a:r>
              <a:rPr lang="tr-TR" sz="4800" dirty="0" smtClean="0">
                <a:latin typeface="Arial Narrow" panose="020B0606020202030204" pitchFamily="34" charset="0"/>
              </a:rPr>
              <a:t>de</a:t>
            </a:r>
          </a:p>
          <a:p>
            <a:endParaRPr lang="en-US" sz="4800" dirty="0">
              <a:latin typeface="Arial Narrow" panose="020B060602020203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600" dirty="0" err="1">
                <a:latin typeface="Arial Narrow" panose="020B0606020202030204" pitchFamily="34" charset="0"/>
              </a:rPr>
              <a:t>Güvenlik</a:t>
            </a:r>
            <a:r>
              <a:rPr lang="en-US" sz="3600" dirty="0">
                <a:latin typeface="Arial Narrow" panose="020B0606020202030204" pitchFamily="34" charset="0"/>
              </a:rPr>
              <a:t>, </a:t>
            </a:r>
            <a:r>
              <a:rPr lang="en-US" sz="3600" dirty="0" err="1">
                <a:latin typeface="Arial Narrow" panose="020B0606020202030204" pitchFamily="34" charset="0"/>
              </a:rPr>
              <a:t>güvenilirlik</a:t>
            </a:r>
            <a:r>
              <a:rPr lang="en-US" sz="3600" dirty="0">
                <a:latin typeface="Arial Narrow" panose="020B0606020202030204" pitchFamily="34" charset="0"/>
              </a:rPr>
              <a:t>, </a:t>
            </a:r>
            <a:r>
              <a:rPr lang="en-US" sz="3600" dirty="0" err="1">
                <a:latin typeface="Arial Narrow" panose="020B0606020202030204" pitchFamily="34" charset="0"/>
              </a:rPr>
              <a:t>deterministik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endParaRPr lang="tr-TR" sz="3600" dirty="0" smtClean="0">
              <a:latin typeface="Arial Narrow" panose="020B060602020203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600" dirty="0" err="1">
                <a:latin typeface="Arial Narrow" panose="020B0606020202030204" pitchFamily="34" charset="0"/>
              </a:rPr>
              <a:t>Yanlış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tr-TR" sz="3600" dirty="0" smtClean="0">
                <a:latin typeface="Arial Narrow" panose="020B0606020202030204" pitchFamily="34" charset="0"/>
              </a:rPr>
              <a:t>alarmlar</a:t>
            </a:r>
            <a:r>
              <a:rPr lang="en-US" sz="3600" dirty="0" smtClean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ciddi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sonuçlara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yol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 smtClean="0">
                <a:latin typeface="Arial Narrow" panose="020B0606020202030204" pitchFamily="34" charset="0"/>
              </a:rPr>
              <a:t>açar</a:t>
            </a:r>
            <a:endParaRPr lang="tr-TR" sz="3600" dirty="0" smtClean="0">
              <a:latin typeface="Arial Narrow" panose="020B060602020203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600" dirty="0" err="1">
                <a:latin typeface="Arial Narrow" panose="020B0606020202030204" pitchFamily="34" charset="0"/>
              </a:rPr>
              <a:t>Yanlış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tr-TR" sz="3600" dirty="0" smtClean="0">
                <a:latin typeface="Arial Narrow" panose="020B0606020202030204" pitchFamily="34" charset="0"/>
              </a:rPr>
              <a:t>alarmlar</a:t>
            </a:r>
            <a:r>
              <a:rPr lang="en-US" sz="3600" dirty="0" smtClean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ekonomi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için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 smtClean="0">
                <a:latin typeface="Arial Narrow" panose="020B0606020202030204" pitchFamily="34" charset="0"/>
              </a:rPr>
              <a:t>kötüdür</a:t>
            </a:r>
            <a:endParaRPr lang="tr-TR" sz="3600" dirty="0" smtClean="0">
              <a:latin typeface="Arial Narrow" panose="020B0606020202030204" pitchFamily="34" charset="0"/>
            </a:endParaRPr>
          </a:p>
          <a:p>
            <a:endParaRPr lang="en-US" sz="3600" dirty="0">
              <a:latin typeface="Arial Narrow" panose="020B0606020202030204" pitchFamily="34" charset="0"/>
            </a:endParaRPr>
          </a:p>
          <a:p>
            <a:r>
              <a:rPr lang="en-US" sz="4800" dirty="0" err="1">
                <a:latin typeface="Arial Narrow" panose="020B0606020202030204" pitchFamily="34" charset="0"/>
              </a:rPr>
              <a:t>Yapay</a:t>
            </a:r>
            <a:r>
              <a:rPr lang="en-US" sz="4800" dirty="0">
                <a:latin typeface="Arial Narrow" panose="020B0606020202030204" pitchFamily="34" charset="0"/>
              </a:rPr>
              <a:t> </a:t>
            </a:r>
            <a:r>
              <a:rPr lang="en-US" sz="4800" dirty="0" err="1">
                <a:latin typeface="Arial Narrow" panose="020B0606020202030204" pitchFamily="34" charset="0"/>
              </a:rPr>
              <a:t>zekanın</a:t>
            </a:r>
            <a:r>
              <a:rPr lang="en-US" sz="4800" dirty="0">
                <a:latin typeface="Arial Narrow" panose="020B0606020202030204" pitchFamily="34" charset="0"/>
              </a:rPr>
              <a:t> </a:t>
            </a:r>
            <a:r>
              <a:rPr lang="en-US" sz="4800" dirty="0" err="1" smtClean="0">
                <a:latin typeface="Arial Narrow" panose="020B0606020202030204" pitchFamily="34" charset="0"/>
              </a:rPr>
              <a:t>yeteneği</a:t>
            </a:r>
            <a:r>
              <a:rPr lang="en-US" sz="4800" dirty="0" smtClean="0">
                <a:latin typeface="Arial Narrow" panose="020B0606020202030204" pitchFamily="34" charset="0"/>
              </a:rPr>
              <a:t>?</a:t>
            </a:r>
            <a:endParaRPr lang="tr-TR" sz="4800" dirty="0" smtClean="0">
              <a:latin typeface="Arial Narrow" panose="020B0606020202030204" pitchFamily="34" charset="0"/>
            </a:endParaRPr>
          </a:p>
          <a:p>
            <a:endParaRPr lang="en-US" sz="4800" dirty="0">
              <a:latin typeface="Arial Narrow" panose="020B0606020202030204" pitchFamily="34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>
                <a:latin typeface="Arial Narrow" panose="020B0606020202030204" pitchFamily="34" charset="0"/>
              </a:rPr>
              <a:t>Kara </a:t>
            </a:r>
            <a:r>
              <a:rPr lang="en-US" sz="3600" dirty="0" err="1">
                <a:latin typeface="Arial Narrow" panose="020B0606020202030204" pitchFamily="34" charset="0"/>
              </a:rPr>
              <a:t>kutu</a:t>
            </a:r>
            <a:r>
              <a:rPr lang="en-US" sz="3600" dirty="0">
                <a:latin typeface="Arial Narrow" panose="020B0606020202030204" pitchFamily="34" charset="0"/>
              </a:rPr>
              <a:t>: </a:t>
            </a:r>
            <a:r>
              <a:rPr lang="en-US" sz="3600" dirty="0" err="1">
                <a:latin typeface="Arial Narrow" panose="020B0606020202030204" pitchFamily="34" charset="0"/>
              </a:rPr>
              <a:t>şeffaf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olmayan</a:t>
            </a:r>
            <a:r>
              <a:rPr lang="en-US" sz="3600" dirty="0">
                <a:latin typeface="Arial Narrow" panose="020B0606020202030204" pitchFamily="34" charset="0"/>
              </a:rPr>
              <a:t>, </a:t>
            </a:r>
            <a:r>
              <a:rPr lang="en-US" sz="3600" dirty="0" err="1" smtClean="0">
                <a:latin typeface="Arial Narrow" panose="020B0606020202030204" pitchFamily="34" charset="0"/>
              </a:rPr>
              <a:t>yorumlanamayan</a:t>
            </a:r>
            <a:endParaRPr lang="en-US" sz="3600" dirty="0" smtClean="0">
              <a:latin typeface="Arial Narrow" panose="020B0606020202030204" pitchFamily="34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 err="1">
                <a:latin typeface="Arial Narrow" panose="020B0606020202030204" pitchFamily="34" charset="0"/>
              </a:rPr>
              <a:t>Yapay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zekanın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sonuçlarına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güven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eksikliği</a:t>
            </a:r>
            <a:endParaRPr lang="en-US" sz="3600" dirty="0">
              <a:latin typeface="Arial Narrow" panose="020B06060202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803DF-F9EA-FDB9-B439-A7CDCE10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395" y="2044967"/>
            <a:ext cx="4988228" cy="3289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F31747-45DE-BAB1-5BCD-68911756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457" y="5859824"/>
            <a:ext cx="7099937" cy="368721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33EB2A-22F4-841A-3C34-DB240F98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FF-E5A5-4CBE-9756-BD558844B3A4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4282B-3DA7-9101-6590-657097D29BD8}"/>
              </a:ext>
            </a:extLst>
          </p:cNvPr>
          <p:cNvSpPr txBox="1"/>
          <p:nvPr/>
        </p:nvSpPr>
        <p:spPr>
          <a:xfrm>
            <a:off x="11223523" y="5403074"/>
            <a:ext cx="6459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arrow" panose="020B0606020202030204" pitchFamily="34" charset="0"/>
              </a:rPr>
              <a:t>LuckyStep48 / </a:t>
            </a:r>
            <a:r>
              <a:rPr lang="en-US" sz="1050" dirty="0" err="1">
                <a:latin typeface="Arial Narrow" panose="020B0606020202030204" pitchFamily="34" charset="0"/>
              </a:rPr>
              <a:t>Alamy</a:t>
            </a:r>
            <a:r>
              <a:rPr lang="en-US" sz="1050" dirty="0">
                <a:latin typeface="Arial Narrow" panose="020B0606020202030204" pitchFamily="34" charset="0"/>
              </a:rPr>
              <a:t>. (2022, May 25). Nuclear power station cooling tower low poly. [Digital image]. Retrieved from https://www.newscientist.com/article/mg25433882-600-nuclear-power-can-help-us-reach-net-zero-but-what-is-its-true-cost/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B68FE-A4BE-B391-FC3D-9EE239C5B1CE}"/>
              </a:ext>
            </a:extLst>
          </p:cNvPr>
          <p:cNvSpPr txBox="1"/>
          <p:nvPr/>
        </p:nvSpPr>
        <p:spPr>
          <a:xfrm>
            <a:off x="10987549" y="9545120"/>
            <a:ext cx="6695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E3E3E"/>
                </a:solidFill>
                <a:latin typeface="Arial Narrow" panose="020B0606020202030204" pitchFamily="34" charset="0"/>
              </a:rPr>
              <a:t>Comparing deep learning with machine learning. Source: </a:t>
            </a:r>
            <a:r>
              <a:rPr lang="en-US" sz="1200" u="sng" dirty="0" err="1">
                <a:solidFill>
                  <a:srgbClr val="1955A5"/>
                </a:solidFill>
                <a:latin typeface="Arial Narrow" panose="020B0606020202030204" pitchFamily="34" charset="0"/>
                <a:hlinkClick r:id="rId5"/>
              </a:rPr>
              <a:t>XenonStack</a:t>
            </a:r>
            <a:endParaRPr lang="en-US" sz="1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4E6030-4F63-1A36-8075-E7D873B9814C}"/>
              </a:ext>
            </a:extLst>
          </p:cNvPr>
          <p:cNvSpPr/>
          <p:nvPr/>
        </p:nvSpPr>
        <p:spPr>
          <a:xfrm flipV="1">
            <a:off x="0" y="10083511"/>
            <a:ext cx="18288000" cy="68579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5C9D1-CC07-83AF-BC2E-7C451A44B4BA}"/>
              </a:ext>
            </a:extLst>
          </p:cNvPr>
          <p:cNvSpPr/>
          <p:nvPr/>
        </p:nvSpPr>
        <p:spPr>
          <a:xfrm>
            <a:off x="0" y="1057013"/>
            <a:ext cx="18288000" cy="68579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1A4CD-DBF0-1E8C-A621-A9ED01AB9B71}"/>
              </a:ext>
            </a:extLst>
          </p:cNvPr>
          <p:cNvSpPr/>
          <p:nvPr/>
        </p:nvSpPr>
        <p:spPr>
          <a:xfrm>
            <a:off x="12243732" y="-2"/>
            <a:ext cx="893427" cy="1679505"/>
          </a:xfrm>
          <a:prstGeom prst="rect">
            <a:avLst/>
          </a:prstGeom>
          <a:gradFill>
            <a:gsLst>
              <a:gs pos="20000">
                <a:srgbClr val="C0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06DB084-6B6F-64DE-6E97-D256AE74E5DE}"/>
              </a:ext>
            </a:extLst>
          </p:cNvPr>
          <p:cNvSpPr/>
          <p:nvPr/>
        </p:nvSpPr>
        <p:spPr>
          <a:xfrm>
            <a:off x="327172" y="1679502"/>
            <a:ext cx="868259" cy="120052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59798C-CFF8-11CB-7B43-39546C012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2" y="255920"/>
            <a:ext cx="642929" cy="642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BEF5FB-BD31-0B06-226A-C5896BA24484}"/>
              </a:ext>
            </a:extLst>
          </p:cNvPr>
          <p:cNvSpPr txBox="1"/>
          <p:nvPr/>
        </p:nvSpPr>
        <p:spPr>
          <a:xfrm>
            <a:off x="1615379" y="1650651"/>
            <a:ext cx="986667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Narrow" panose="020B0606020202030204" pitchFamily="34" charset="0"/>
              </a:rPr>
              <a:t>The requirements of </a:t>
            </a:r>
          </a:p>
          <a:p>
            <a:r>
              <a:rPr lang="en-US" sz="4800" dirty="0">
                <a:latin typeface="Arial Narrow" panose="020B0606020202030204" pitchFamily="34" charset="0"/>
              </a:rPr>
              <a:t>nuclear industry</a:t>
            </a:r>
          </a:p>
          <a:p>
            <a:endParaRPr lang="en-US" sz="4800" dirty="0">
              <a:latin typeface="Arial Narrow" panose="020B060602020203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600" dirty="0">
                <a:latin typeface="Arial Narrow" panose="020B0606020202030204" pitchFamily="34" charset="0"/>
              </a:rPr>
              <a:t>Safety, reliability, deterministic 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600" dirty="0">
                <a:latin typeface="Arial Narrow" panose="020B0606020202030204" pitchFamily="34" charset="0"/>
              </a:rPr>
              <a:t>False negatives lead to serious consequences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600" dirty="0">
                <a:latin typeface="Arial Narrow" panose="020B0606020202030204" pitchFamily="34" charset="0"/>
              </a:rPr>
              <a:t>False positives are bad for economics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  <a:p>
            <a:r>
              <a:rPr lang="en-US" sz="4800" dirty="0">
                <a:latin typeface="Arial Narrow" panose="020B0606020202030204" pitchFamily="34" charset="0"/>
              </a:rPr>
              <a:t>The ability of artificial </a:t>
            </a:r>
          </a:p>
          <a:p>
            <a:r>
              <a:rPr lang="en-US" sz="4800" dirty="0">
                <a:latin typeface="Arial Narrow" panose="020B0606020202030204" pitchFamily="34" charset="0"/>
              </a:rPr>
              <a:t>Intelligence</a:t>
            </a:r>
          </a:p>
          <a:p>
            <a:endParaRPr lang="en-US" sz="4800" dirty="0">
              <a:latin typeface="Arial Narrow" panose="020B0606020202030204" pitchFamily="34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>
                <a:latin typeface="Arial Narrow" panose="020B0606020202030204" pitchFamily="34" charset="0"/>
              </a:rPr>
              <a:t>Black box: non-transparent, un-interpretable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>
                <a:latin typeface="Arial Narrow" panose="020B0606020202030204" pitchFamily="34" charset="0"/>
              </a:rPr>
              <a:t>Lack of confidence in the results of 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803DF-F9EA-FDB9-B439-A7CDCE101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395" y="2044967"/>
            <a:ext cx="4988228" cy="3289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F31747-45DE-BAB1-5BCD-68911756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9457" y="5859824"/>
            <a:ext cx="7099937" cy="368721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33EB2A-22F4-841A-3C34-DB240F98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FF-E5A5-4CBE-9756-BD558844B3A4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4282B-3DA7-9101-6590-657097D29BD8}"/>
              </a:ext>
            </a:extLst>
          </p:cNvPr>
          <p:cNvSpPr txBox="1"/>
          <p:nvPr/>
        </p:nvSpPr>
        <p:spPr>
          <a:xfrm>
            <a:off x="11223523" y="5403074"/>
            <a:ext cx="6459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arrow" panose="020B0606020202030204" pitchFamily="34" charset="0"/>
              </a:rPr>
              <a:t>LuckyStep48 / </a:t>
            </a:r>
            <a:r>
              <a:rPr lang="en-US" sz="1050" dirty="0" err="1">
                <a:latin typeface="Arial Narrow" panose="020B0606020202030204" pitchFamily="34" charset="0"/>
              </a:rPr>
              <a:t>Alamy</a:t>
            </a:r>
            <a:r>
              <a:rPr lang="en-US" sz="1050" dirty="0">
                <a:latin typeface="Arial Narrow" panose="020B0606020202030204" pitchFamily="34" charset="0"/>
              </a:rPr>
              <a:t>. (2022, May 25). Nuclear power station cooling tower low poly. [Digital image]. Retrieved from https://www.newscientist.com/article/mg25433882-600-nuclear-power-can-help-us-reach-net-zero-but-what-is-its-true-cost/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B68FE-A4BE-B391-FC3D-9EE239C5B1CE}"/>
              </a:ext>
            </a:extLst>
          </p:cNvPr>
          <p:cNvSpPr txBox="1"/>
          <p:nvPr/>
        </p:nvSpPr>
        <p:spPr>
          <a:xfrm>
            <a:off x="10987549" y="9545120"/>
            <a:ext cx="6695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E3E3E"/>
                </a:solidFill>
                <a:latin typeface="Arial Narrow" panose="020B0606020202030204" pitchFamily="34" charset="0"/>
              </a:rPr>
              <a:t>Comparing deep learning with machine learning. Source: </a:t>
            </a:r>
            <a:r>
              <a:rPr lang="en-US" sz="1200" u="sng" dirty="0" err="1">
                <a:solidFill>
                  <a:srgbClr val="1955A5"/>
                </a:solidFill>
                <a:latin typeface="Arial Narrow" panose="020B0606020202030204" pitchFamily="34" charset="0"/>
                <a:hlinkClick r:id="rId6"/>
              </a:rPr>
              <a:t>XenonStack</a:t>
            </a:r>
            <a:endParaRPr lang="en-US" sz="1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13236</TotalTime>
  <Words>239</Words>
  <Application>Microsoft Office PowerPoint</Application>
  <PresentationFormat>Custom</PresentationFormat>
  <Paragraphs>48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Courier New</vt:lpstr>
      <vt:lpstr>Arial</vt:lpstr>
      <vt:lpstr>Calibri</vt:lpstr>
      <vt:lpstr>Wingdings</vt:lpstr>
      <vt:lpstr>Arial Narrow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Nükleer yakıt (genellikle uranyum) çekirdek reaksiyonunu başlatır. Zincirleme reaksiyon sırasında açığa çıkan ısı kullanılarak su ısıtılır ve buhar üretilir. Buhar, türbinleri döndürmek için kullanılır. Türbinlerin dönüşü, jeneratörler aracılığıyla</dc:title>
  <dc:creator>INET4</dc:creator>
  <cp:lastModifiedBy>INET4</cp:lastModifiedBy>
  <cp:revision>26</cp:revision>
  <dcterms:created xsi:type="dcterms:W3CDTF">2006-08-16T00:00:00Z</dcterms:created>
  <dcterms:modified xsi:type="dcterms:W3CDTF">2024-05-05T08:44:08Z</dcterms:modified>
  <dc:identifier>DAF_d42w1ck</dc:identifier>
</cp:coreProperties>
</file>